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8"/>
  </p:notesMasterIdLst>
  <p:sldIdLst>
    <p:sldId id="256" r:id="rId2"/>
    <p:sldId id="272" r:id="rId3"/>
    <p:sldId id="257" r:id="rId4"/>
    <p:sldId id="258" r:id="rId5"/>
    <p:sldId id="280" r:id="rId6"/>
    <p:sldId id="269" r:id="rId7"/>
    <p:sldId id="292" r:id="rId8"/>
    <p:sldId id="293" r:id="rId9"/>
    <p:sldId id="271" r:id="rId10"/>
    <p:sldId id="290" r:id="rId11"/>
    <p:sldId id="285" r:id="rId12"/>
    <p:sldId id="281" r:id="rId13"/>
    <p:sldId id="291" r:id="rId14"/>
    <p:sldId id="270" r:id="rId15"/>
    <p:sldId id="260" r:id="rId16"/>
    <p:sldId id="284" r:id="rId17"/>
    <p:sldId id="286" r:id="rId18"/>
    <p:sldId id="288" r:id="rId19"/>
    <p:sldId id="289" r:id="rId20"/>
    <p:sldId id="264" r:id="rId21"/>
    <p:sldId id="261" r:id="rId22"/>
    <p:sldId id="263" r:id="rId23"/>
    <p:sldId id="265" r:id="rId24"/>
    <p:sldId id="279" r:id="rId25"/>
    <p:sldId id="259" r:id="rId26"/>
    <p:sldId id="26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2B6"/>
    <a:srgbClr val="9FC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78355" autoAdjust="0"/>
  </p:normalViewPr>
  <p:slideViewPr>
    <p:cSldViewPr snapToGrid="0">
      <p:cViewPr varScale="1">
        <p:scale>
          <a:sx n="64" d="100"/>
          <a:sy n="64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2D152-8A32-45B1-915F-286CD685638E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957BC-D85F-4636-A12E-F102DBCF29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5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Pressure, varies in three dimensional space so we but we can simplify down to one dimensional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6750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BC9DE-EBE4-A3B1-45C9-EFB2B4A1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A93F7-BE15-5E2D-DFF2-7D70458E8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26D07-17F4-9687-9A9B-8B0DC9BD8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a, b, dimensions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C14BD-270A-5EC5-F057-6E1F830C1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841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3B545-B87D-F65D-750C-6056278AF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35E43-95C1-E18A-9B96-B54870C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37BCF-15EE-3B18-8214-7185605E9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the boundary condition at the surface?</a:t>
            </a:r>
          </a:p>
          <a:p>
            <a:r>
              <a:rPr lang="en-CA" dirty="0"/>
              <a:t>What is the boundary condition at the bottom?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54236-C158-A7B8-2121-119337F8D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210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05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Speed of Sound</a:t>
            </a:r>
            <a:r>
              <a:rPr lang="en-US" dirty="0"/>
              <a:t>: A physical property of the medium, determining how fast sound waves travel.</a:t>
            </a:r>
          </a:p>
          <a:p>
            <a:r>
              <a:rPr lang="en-US" b="1" dirty="0"/>
              <a:t>Phase Speed</a:t>
            </a:r>
            <a:r>
              <a:rPr lang="en-US" dirty="0"/>
              <a:t>: Describes how quickly the phase of a specific wave component moves, often related to the speed of sound in non-dispersive media.</a:t>
            </a:r>
          </a:p>
          <a:p>
            <a:endParaRPr lang="en-US" dirty="0"/>
          </a:p>
          <a:p>
            <a:r>
              <a:rPr lang="en-US" dirty="0"/>
              <a:t>In acoustics, they are effectively </a:t>
            </a:r>
            <a:r>
              <a:rPr lang="en-US" b="1" dirty="0"/>
              <a:t>equivalent in non-dispersive media</a:t>
            </a:r>
            <a:r>
              <a:rPr lang="en-US" dirty="0"/>
              <a:t> but may diverge in more complex situations, such as in dispersive or structured media (e.g., waveguides, layered materials).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49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12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3C5A-2C1E-21C8-E9EB-09BB97B7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697683-92A8-8EE4-B304-04383D74A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8E1B9-9F3E-AD6D-B36A-B195D8B4C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78C16-EC01-C2F5-97DE-4CFBE5297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6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9A2E-8E5B-9094-C806-304EC7D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84DA-23A1-867C-A007-68B1B8599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2179-6368-3FF2-B75A-B272A75BE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0DFBA-C3F7-9CE7-A42C-61EF52664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09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DC45-F52D-91E9-A22B-22A6A454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06953-9CC0-442A-6E83-BDE2C9B2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10B35-B0B2-3600-B7F4-F3CF94B9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EA43B-4E02-EBF0-11BF-7AA47F20C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299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64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 = string length</a:t>
            </a:r>
          </a:p>
          <a:p>
            <a:r>
              <a:rPr lang="en-CA" dirty="0"/>
              <a:t>n = mode number</a:t>
            </a:r>
          </a:p>
          <a:p>
            <a:r>
              <a:rPr lang="en-CA" dirty="0"/>
              <a:t>C = speed of wave on the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65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93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4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1182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08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1110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05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15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781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3098-42A8-D33C-EC57-25E29B5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B972E-404F-B670-823E-B0ACE3A60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FBE4-B19C-7A73-E3F3-4AB01ABD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196-C57A-4904-B8EF-38B699B999EA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149D-9717-602A-CA8B-B4A4C3A6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7D8D-2B5C-B886-CAD5-B1F22DC0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9F2-175C-4891-95DD-788D1F8102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63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55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83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5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22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88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1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951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FCF42-5DF6-83A5-A105-DBB931FAE4E5}"/>
              </a:ext>
            </a:extLst>
          </p:cNvPr>
          <p:cNvSpPr txBox="1"/>
          <p:nvPr userDrawn="1"/>
        </p:nvSpPr>
        <p:spPr>
          <a:xfrm>
            <a:off x="489107" y="6485119"/>
            <a:ext cx="25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cap="none" spc="0" dirty="0">
                <a:ln w="0"/>
                <a:solidFill>
                  <a:srgbClr val="C5D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K. Palmer 2025</a:t>
            </a:r>
          </a:p>
        </p:txBody>
      </p:sp>
    </p:spTree>
    <p:extLst>
      <p:ext uri="{BB962C8B-B14F-4D97-AF65-F5344CB8AC3E}">
        <p14:creationId xmlns:p14="http://schemas.microsoft.com/office/powerpoint/2010/main" val="117746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01.png"/><Relationship Id="rId7" Type="http://schemas.openxmlformats.org/officeDocument/2006/relationships/image" Target="../media/image1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gif"/><Relationship Id="rId5" Type="http://schemas.openxmlformats.org/officeDocument/2006/relationships/image" Target="../media/image21.gif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gif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9B683FEA-88C7-B202-633E-781F53C6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8588" b="1480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01142-05CF-8A61-B4FC-FB8DAB51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CA"/>
              <a:t>Back to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56CC3-A742-FB56-27C1-104455266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CA"/>
              <a:t>Principles of Sound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68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104BA-57AD-EC51-4B9F-56D2D509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57DAEDC-3180-DD16-942C-5017C3E8A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51AE21-F878-F45A-9217-A4E74C47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7C83FC-06FA-483B-3140-0F339248F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92748765-F282-E020-0992-45ACC08A4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DEF1FEF-3205-D19B-45A8-A7186B827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CA603C3-A7A6-A6A5-9E29-135B34B94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1C18BAC-C0D0-A152-EFBC-03DCDF20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68BA98A-725A-BEF2-255C-46E4AB6AA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80BC7FE8-53DC-6FC9-9457-1E8AD4B6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09BD2F-ACCF-A4BB-A56C-2CDC4248A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CFA2F7E-4BD7-70DE-59AB-BC2A06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74B9207D-2D65-4A0C-055F-A2A3EBA89C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1BFA5-0AA9-E5E0-86DC-F87E0593A327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85918-BAC6-7E9F-4F35-BF1AD1E8D5DA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Validate solution for linear wave equation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F91CDA-2F5D-D630-2574-E137D3159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D76108-3529-053A-DC96-F5AE448B8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BA7188F3-3EB7-C20E-E2CE-3EEC1F93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F490501-1E1A-B459-7811-42DB1FCED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8CF5DD06-A07C-FD71-E04F-6DBD270ED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E765C41-C847-ED2D-0B54-F47CFD263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B8639B0-6A12-9F2B-207C-9738910F7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5FEFA59B-6424-D843-7226-F81BEEF2A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04F31F95-D8EB-9D4E-3BA9-7452FF8B5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76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C2DA-49A0-3940-8A8E-AD9947C9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617"/>
          </a:xfrm>
        </p:spPr>
        <p:txBody>
          <a:bodyPr/>
          <a:lstStyle/>
          <a:p>
            <a:r>
              <a:rPr lang="en-CA" b="1" dirty="0"/>
              <a:t>2</a:t>
            </a:r>
            <a:r>
              <a:rPr lang="en-CA" sz="3600" b="1" dirty="0"/>
              <a:t>- DOF?</a:t>
            </a:r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8CEBF-396E-5343-3F5A-DC6FFF2EBEB0}"/>
              </a:ext>
            </a:extLst>
          </p:cNvPr>
          <p:cNvGrpSpPr/>
          <p:nvPr/>
        </p:nvGrpSpPr>
        <p:grpSpPr>
          <a:xfrm>
            <a:off x="677334" y="2371311"/>
            <a:ext cx="8410344" cy="2857500"/>
            <a:chOff x="677334" y="2371311"/>
            <a:chExt cx="8410344" cy="2857500"/>
          </a:xfrm>
        </p:grpSpPr>
        <p:pic>
          <p:nvPicPr>
            <p:cNvPr id="4" name="Picture 3" descr="A diagram of a graph&#10;&#10;Description automatically generated">
              <a:extLst>
                <a:ext uri="{FF2B5EF4-FFF2-40B4-BE49-F238E27FC236}">
                  <a16:creationId xmlns:a16="http://schemas.microsoft.com/office/drawing/2014/main" id="{EADC35EB-7B02-D731-1107-3F56602C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34" y="2371311"/>
              <a:ext cx="3810000" cy="2857500"/>
            </a:xfrm>
            <a:prstGeom prst="rect">
              <a:avLst/>
            </a:prstGeom>
          </p:spPr>
        </p:pic>
        <p:pic>
          <p:nvPicPr>
            <p:cNvPr id="6" name="Picture 5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253E388-C1AB-991F-6F2F-216BE2E9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678" y="2371311"/>
              <a:ext cx="38100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5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3FC36-2A6A-516C-5806-22C6B30F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circle with a line&#10;&#10;Description automatically generated">
            <a:extLst>
              <a:ext uri="{FF2B5EF4-FFF2-40B4-BE49-F238E27FC236}">
                <a16:creationId xmlns:a16="http://schemas.microsoft.com/office/drawing/2014/main" id="{B4C4F03A-13F7-7DA7-592B-2AFBF064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21" y="2148009"/>
            <a:ext cx="5508486" cy="183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96D05-19E8-46CE-9486-E9C754FA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ED888-7DA5-3E47-66D6-DF79A5580A28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9CBA8F-C4A0-E4B7-669C-D684AB6C52FF}"/>
              </a:ext>
            </a:extLst>
          </p:cNvPr>
          <p:cNvGrpSpPr/>
          <p:nvPr/>
        </p:nvGrpSpPr>
        <p:grpSpPr>
          <a:xfrm>
            <a:off x="509451" y="1751069"/>
            <a:ext cx="3607491" cy="1045030"/>
            <a:chOff x="509451" y="1751069"/>
            <a:chExt cx="3607491" cy="1045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167267-7BD5-D6C9-144D-4428945EC272}"/>
                    </a:ext>
                  </a:extLst>
                </p:cNvPr>
                <p:cNvSpPr txBox="1"/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</a:rPr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a:fld id="{825F15A7-03F4-43D7-82C5-3E23DA2F108C}" type="mathplaceholder"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a:t>.</a:t>
                        </a:fld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blipFill>
                  <a:blip r:embed="rId3"/>
                  <a:stretch>
                    <a:fillRect b="-7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70EABD-3EA9-8757-69F1-501585F7401A}"/>
                </a:ext>
              </a:extLst>
            </p:cNvPr>
            <p:cNvSpPr txBox="1"/>
            <p:nvPr/>
          </p:nvSpPr>
          <p:spPr>
            <a:xfrm>
              <a:off x="509451" y="1906175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0- DOF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94C537-C71F-0FA9-9EE5-2637F5D5C909}"/>
              </a:ext>
            </a:extLst>
          </p:cNvPr>
          <p:cNvGrpSpPr/>
          <p:nvPr/>
        </p:nvGrpSpPr>
        <p:grpSpPr>
          <a:xfrm>
            <a:off x="509451" y="3568065"/>
            <a:ext cx="3846441" cy="1202958"/>
            <a:chOff x="509451" y="3550635"/>
            <a:chExt cx="3846441" cy="1202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7B96B25-4041-190A-47A1-7C05E700ABDF}"/>
                    </a:ext>
                  </a:extLst>
                </p:cNvPr>
                <p:cNvSpPr txBox="1"/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blipFill>
                  <a:blip r:embed="rId4"/>
                  <a:stretch>
                    <a:fillRect b="-65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7A6054-44DD-F2A4-03A9-AC28B1AD54A1}"/>
                </a:ext>
              </a:extLst>
            </p:cNvPr>
            <p:cNvSpPr txBox="1"/>
            <p:nvPr/>
          </p:nvSpPr>
          <p:spPr>
            <a:xfrm>
              <a:off x="509451" y="3705838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1- DOF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3D76B-3096-AC2B-25B9-92627C9E61A1}"/>
                  </a:ext>
                </a:extLst>
              </p:cNvPr>
              <p:cNvSpPr txBox="1"/>
              <p:nvPr/>
            </p:nvSpPr>
            <p:spPr>
              <a:xfrm>
                <a:off x="2086883" y="5385254"/>
                <a:ext cx="1816588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018AB8-2161-A784-BF91-A141BD84D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883" y="5385254"/>
                <a:ext cx="1816588" cy="7412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ED3BA5F-7E29-358B-3885-D4EB99398117}"/>
              </a:ext>
            </a:extLst>
          </p:cNvPr>
          <p:cNvGrpSpPr/>
          <p:nvPr/>
        </p:nvGrpSpPr>
        <p:grpSpPr>
          <a:xfrm>
            <a:off x="509451" y="5399418"/>
            <a:ext cx="8255275" cy="804259"/>
            <a:chOff x="509451" y="5399418"/>
            <a:chExt cx="8255275" cy="804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A3576B-6973-DF6B-5C37-E1E1F4851AA0}"/>
                    </a:ext>
                  </a:extLst>
                </p:cNvPr>
                <p:cNvSpPr txBox="1"/>
                <p:nvPr/>
              </p:nvSpPr>
              <p:spPr>
                <a:xfrm>
                  <a:off x="4490992" y="5399418"/>
                  <a:ext cx="4273734" cy="8042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2400" i="1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2A93DD0-9DB7-8E72-7B17-43D529C26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992" y="5399418"/>
                  <a:ext cx="4273734" cy="8042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9113BF-6A64-4803-0392-5BE2FA505C71}"/>
                </a:ext>
              </a:extLst>
            </p:cNvPr>
            <p:cNvSpPr txBox="1"/>
            <p:nvPr/>
          </p:nvSpPr>
          <p:spPr>
            <a:xfrm>
              <a:off x="509451" y="5494290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3- DOF</a:t>
              </a:r>
            </a:p>
          </p:txBody>
        </p:sp>
      </p:grpSp>
      <p:pic>
        <p:nvPicPr>
          <p:cNvPr id="25" name="Picture 24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FDDFC17-960A-B0E6-4FA6-7A7E168D4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67886"/>
          <a:stretch/>
        </p:blipFill>
        <p:spPr>
          <a:xfrm>
            <a:off x="4490992" y="2923888"/>
            <a:ext cx="7651026" cy="1517604"/>
          </a:xfrm>
          <a:prstGeom prst="rect">
            <a:avLst/>
          </a:prstGeom>
        </p:spPr>
      </p:pic>
      <p:pic>
        <p:nvPicPr>
          <p:cNvPr id="29" name="Picture 28" descr="A lin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23E8E347-B20B-6FC2-D584-3BB77FA89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32" y="1495049"/>
            <a:ext cx="7835307" cy="39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0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37A38-E000-CF1E-5542-7B3E12B9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4DD51A8-69EB-94CE-75B2-AB562686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6652BD-32D4-C819-2948-F673801AE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E467D6A-22E8-3848-BDA8-C5530805A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AA1B0497-9347-8904-D4C4-744A44FC0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A39FBA11-FC2C-9A50-1EC7-5764FC4C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20A310F-40D0-CD9F-370F-077E8EAF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600AF389-E3C4-A1E3-4DC6-2FFCDA2F7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C3D547D3-2BFD-407B-FE88-2840E26A3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98222EF3-E2D9-7E57-EDF6-D3B7551E9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A1D0E40-FD3A-084C-4D27-0A819F796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A0928B4-A50F-6943-C80D-A2F1372F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7D018871-C828-F227-B222-5F338D1EE6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6E6FF4-D4C6-AEDA-56A5-8702AE4BB214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DF918-DF75-FEEF-06A7-0E0FA33EC8EA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Laplacians and the 3d wave equation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5EABD1-DCB7-3374-C75D-419D51B3D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7593ED-0A60-4FB7-0E3D-93B57855F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5BEABA4-EF90-FA99-8DD2-12D61C6E6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75ECB2BA-7573-D7BE-3797-1945A64DC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85302C7A-F2AC-81A4-A8E7-FEBB02C6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FCF73B7E-FAF7-7D03-1F63-B1573CAA7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D5C6E481-34EA-088D-53B3-FF426D502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96631453-E35F-C2DC-C322-ACB9EA17C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EDAD1940-CE0D-7CC6-3DFB-538CCBFDB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21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/>
              <p:nvPr/>
            </p:nvSpPr>
            <p:spPr>
              <a:xfrm>
                <a:off x="5257800" y="3151103"/>
                <a:ext cx="1428969" cy="55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151103"/>
                <a:ext cx="1428969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/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blipFill>
                <a:blip r:embed="rId3"/>
                <a:stretch>
                  <a:fillRect l="-12857" t="-4348" r="-14286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/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9C1A2B9-5D26-0B90-EBD0-AA19A74514B0}"/>
              </a:ext>
            </a:extLst>
          </p:cNvPr>
          <p:cNvSpPr txBox="1"/>
          <p:nvPr/>
        </p:nvSpPr>
        <p:spPr>
          <a:xfrm>
            <a:off x="4401274" y="3764280"/>
            <a:ext cx="496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second derivative of pressure varies spatially in all directions.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4758D-C941-0CF0-7C7B-C20530BC33B8}"/>
              </a:ext>
            </a:extLst>
          </p:cNvPr>
          <p:cNvSpPr txBox="1"/>
          <p:nvPr/>
        </p:nvSpPr>
        <p:spPr>
          <a:xfrm>
            <a:off x="4401274" y="4428261"/>
            <a:ext cx="537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pressure changes over time (its second derivative with respect to time)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/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i="1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DE2221-AD1C-A1F6-B48C-343CC8701E23}"/>
              </a:ext>
            </a:extLst>
          </p:cNvPr>
          <p:cNvSpPr txBox="1"/>
          <p:nvPr/>
        </p:nvSpPr>
        <p:spPr>
          <a:xfrm>
            <a:off x="1696720" y="1875309"/>
            <a:ext cx="9280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change in particle velocity leads to a change in pressure</a:t>
            </a:r>
            <a:r>
              <a:rPr lang="en-US" dirty="0"/>
              <a:t>. The pressure drives the particle motion, which feeds back into pressure changes, completing the cycle of wave propagation.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84123-D263-7B59-0E5E-9B5856F95AE4}"/>
              </a:ext>
            </a:extLst>
          </p:cNvPr>
          <p:cNvSpPr txBox="1"/>
          <p:nvPr/>
        </p:nvSpPr>
        <p:spPr>
          <a:xfrm>
            <a:off x="3258136" y="5669279"/>
            <a:ext cx="632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pressure varies spatially, it drives temporal acceleration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166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1261-682C-8A02-1A9E-99B00F7D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0892C-EFA5-E3F5-7F55-3A7B7BCB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10" y="1432861"/>
            <a:ext cx="5661408" cy="539750"/>
          </a:xfrm>
        </p:spPr>
        <p:txBody>
          <a:bodyPr>
            <a:normAutofit fontScale="92500"/>
          </a:bodyPr>
          <a:lstStyle/>
          <a:p>
            <a:r>
              <a:rPr lang="en-CA" sz="2400" dirty="0"/>
              <a:t>Rigid, fixed; Displacement &amp; velocity=0</a:t>
            </a:r>
          </a:p>
        </p:txBody>
      </p:sp>
      <p:pic>
        <p:nvPicPr>
          <p:cNvPr id="7" name="Picture 6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73193FB-5FBE-B88E-61FE-F57BDFD2D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820" y="1270000"/>
            <a:ext cx="4024364" cy="2487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F4B7C-3CD0-729D-00DC-684322311E5A}"/>
              </a:ext>
            </a:extLst>
          </p:cNvPr>
          <p:cNvSpPr txBox="1"/>
          <p:nvPr/>
        </p:nvSpPr>
        <p:spPr>
          <a:xfrm>
            <a:off x="271514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BFAA-53A7-AEA1-CE9F-ED0F4D7485A0}"/>
                  </a:ext>
                </a:extLst>
              </p:cNvPr>
              <p:cNvSpPr txBox="1"/>
              <p:nvPr/>
            </p:nvSpPr>
            <p:spPr>
              <a:xfrm>
                <a:off x="0" y="1953273"/>
                <a:ext cx="5489531" cy="2238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(0)=0</m:t>
                      </m:r>
                    </m:oMath>
                  </m:oMathPara>
                </a14:m>
                <a:endParaRPr lang="en-CA" sz="3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(0)=0</m:t>
                      </m:r>
                    </m:oMath>
                  </m:oMathPara>
                </a14:m>
                <a:endParaRPr lang="en-CA" sz="3600" dirty="0"/>
              </a:p>
              <a:p>
                <a:endParaRPr lang="en-CA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BFAA-53A7-AEA1-CE9F-ED0F4D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53273"/>
                <a:ext cx="5489531" cy="2238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8F598-7787-E7B0-1890-FA47F6C8C05D}"/>
              </a:ext>
            </a:extLst>
          </p:cNvPr>
          <p:cNvGrpSpPr/>
          <p:nvPr/>
        </p:nvGrpSpPr>
        <p:grpSpPr>
          <a:xfrm>
            <a:off x="470010" y="3932628"/>
            <a:ext cx="10998887" cy="2751840"/>
            <a:chOff x="470010" y="3932628"/>
            <a:chExt cx="10998887" cy="2751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1F371B-49A3-B7FA-326E-3CAE681FFB1A}"/>
                </a:ext>
              </a:extLst>
            </p:cNvPr>
            <p:cNvGrpSpPr/>
            <p:nvPr/>
          </p:nvGrpSpPr>
          <p:grpSpPr>
            <a:xfrm>
              <a:off x="470010" y="3932628"/>
              <a:ext cx="10998887" cy="2751840"/>
              <a:chOff x="470010" y="3932628"/>
              <a:chExt cx="10998887" cy="2751840"/>
            </a:xfrm>
          </p:grpSpPr>
          <p:pic>
            <p:nvPicPr>
              <p:cNvPr id="11" name="Picture 10" descr="A diagram of a device&#10;&#10;Description automatically generated with medium confidence">
                <a:extLst>
                  <a:ext uri="{FF2B5EF4-FFF2-40B4-BE49-F238E27FC236}">
                    <a16:creationId xmlns:a16="http://schemas.microsoft.com/office/drawing/2014/main" id="{C09978E7-344F-3654-5709-35136C67E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0144" y="4126488"/>
                <a:ext cx="4138753" cy="2557980"/>
              </a:xfrm>
              <a:prstGeom prst="rect">
                <a:avLst/>
              </a:prstGeom>
            </p:spPr>
          </p:pic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80FA48C0-6FAA-70DF-BF09-3C4D6E981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010" y="3932628"/>
                <a:ext cx="6674116" cy="917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457200">
                  <a:buClr>
                    <a:schemeClr val="accent1"/>
                  </a:buClr>
                  <a:buSzPct val="80000"/>
                  <a:buFont typeface="Wingdings 3" charset="2"/>
                  <a:buChar char=""/>
                </a:pPr>
                <a:r>
                  <a:rPr lang="en-CA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Free, pressure release; pressure/acceleration =0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8D8C70-7138-72B7-C06B-0E8828C8B4FE}"/>
                    </a:ext>
                  </a:extLst>
                </p:cNvPr>
                <p:cNvSpPr txBox="1"/>
                <p:nvPr/>
              </p:nvSpPr>
              <p:spPr>
                <a:xfrm>
                  <a:off x="1380962" y="4732243"/>
                  <a:ext cx="2727606" cy="11116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(0)=0</m:t>
                        </m:r>
                      </m:oMath>
                    </m:oMathPara>
                  </a14:m>
                  <a:endParaRPr lang="en-CA" sz="36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8D8C70-7138-72B7-C06B-0E8828C8B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962" y="4732243"/>
                  <a:ext cx="2727606" cy="11116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688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AA3C1-FDA4-565F-C1AB-7C069F28D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1F4C-48E7-5B12-0D99-3A58B84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7A4D-B403-3BAE-49C5-3AD1600EB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364" y="1333256"/>
            <a:ext cx="5661408" cy="539750"/>
          </a:xfrm>
        </p:spPr>
        <p:txBody>
          <a:bodyPr>
            <a:normAutofit/>
          </a:bodyPr>
          <a:lstStyle/>
          <a:p>
            <a:r>
              <a:rPr lang="en-CA" dirty="0"/>
              <a:t>Rigid, fixed; Displacement &amp; velocity=0</a:t>
            </a:r>
          </a:p>
        </p:txBody>
      </p:sp>
      <p:pic>
        <p:nvPicPr>
          <p:cNvPr id="5" name="Picture 4" descr="A black and white background with black dots&#10;&#10;Description automatically generated">
            <a:extLst>
              <a:ext uri="{FF2B5EF4-FFF2-40B4-BE49-F238E27FC236}">
                <a16:creationId xmlns:a16="http://schemas.microsoft.com/office/drawing/2014/main" id="{E8D11F2E-428E-324A-83CF-36B9A3195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64" y="1873006"/>
            <a:ext cx="5486400" cy="1571625"/>
          </a:xfrm>
          <a:prstGeom prst="rect">
            <a:avLst/>
          </a:prstGeom>
        </p:spPr>
      </p:pic>
      <p:pic>
        <p:nvPicPr>
          <p:cNvPr id="7" name="Picture 6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67905E6-CE63-7842-9C54-D0D3B3039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4" y="1311753"/>
            <a:ext cx="4024364" cy="24872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B84A313-D13C-3191-BCFC-C8232A478083}"/>
              </a:ext>
            </a:extLst>
          </p:cNvPr>
          <p:cNvGrpSpPr/>
          <p:nvPr/>
        </p:nvGrpSpPr>
        <p:grpSpPr>
          <a:xfrm>
            <a:off x="976364" y="3821906"/>
            <a:ext cx="10065606" cy="2903359"/>
            <a:chOff x="976364" y="3821906"/>
            <a:chExt cx="10065606" cy="2903359"/>
          </a:xfrm>
        </p:grpSpPr>
        <p:pic>
          <p:nvPicPr>
            <p:cNvPr id="9" name="Picture 8" descr="A black and white background with black dots&#10;&#10;Description automatically generated">
              <a:extLst>
                <a:ext uri="{FF2B5EF4-FFF2-40B4-BE49-F238E27FC236}">
                  <a16:creationId xmlns:a16="http://schemas.microsoft.com/office/drawing/2014/main" id="{A563732C-CFCC-E4E0-D6C9-3B8FEBAE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209" y="4434131"/>
              <a:ext cx="5486400" cy="1571625"/>
            </a:xfrm>
            <a:prstGeom prst="rect">
              <a:avLst/>
            </a:prstGeom>
          </p:spPr>
        </p:pic>
        <p:pic>
          <p:nvPicPr>
            <p:cNvPr id="11" name="Picture 10" descr="A diagram of a device&#10;&#10;Description automatically generated with medium confidence">
              <a:extLst>
                <a:ext uri="{FF2B5EF4-FFF2-40B4-BE49-F238E27FC236}">
                  <a16:creationId xmlns:a16="http://schemas.microsoft.com/office/drawing/2014/main" id="{C94B332E-44DB-F1BE-580B-D7453B81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217" y="4167285"/>
              <a:ext cx="4138753" cy="2557980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BCD19D56-B4AB-0EB0-E147-E10DA3C56BB5}"/>
                </a:ext>
              </a:extLst>
            </p:cNvPr>
            <p:cNvSpPr txBox="1">
              <a:spLocks/>
            </p:cNvSpPr>
            <p:nvPr/>
          </p:nvSpPr>
          <p:spPr>
            <a:xfrm>
              <a:off x="976364" y="3821906"/>
              <a:ext cx="5119636" cy="4298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457200">
                <a:buClr>
                  <a:schemeClr val="accent1"/>
                </a:buClr>
                <a:buSzPct val="80000"/>
                <a:buFont typeface="Wingdings 3" charset="2"/>
                <a:buChar char=""/>
              </a:pPr>
              <a:r>
                <a:rPr lang="en-CA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Free, pressure release; pressure =0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251B56-3F77-1A8E-0101-51F20677904F}"/>
              </a:ext>
            </a:extLst>
          </p:cNvPr>
          <p:cNvSpPr txBox="1"/>
          <p:nvPr/>
        </p:nvSpPr>
        <p:spPr>
          <a:xfrm>
            <a:off x="271514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</p:spTree>
    <p:extLst>
      <p:ext uri="{BB962C8B-B14F-4D97-AF65-F5344CB8AC3E}">
        <p14:creationId xmlns:p14="http://schemas.microsoft.com/office/powerpoint/2010/main" val="76081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3C7B-AB45-EB63-BAC5-786C689F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065D-70C5-5023-C702-626EBBE072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Patterns of vibration or wave propagation that exist in a system</a:t>
            </a:r>
          </a:p>
          <a:p>
            <a:r>
              <a:rPr lang="en-CA" dirty="0"/>
              <a:t>Depend on initial geometry, boundary conditions, physical properties of the medium</a:t>
            </a:r>
          </a:p>
          <a:p>
            <a:r>
              <a:rPr lang="en-CA" b="1" dirty="0"/>
              <a:t>Boundary: displacement fixed at both ends</a:t>
            </a:r>
          </a:p>
          <a:p>
            <a:endParaRPr lang="en-CA" dirty="0"/>
          </a:p>
        </p:txBody>
      </p:sp>
      <p:pic>
        <p:nvPicPr>
          <p:cNvPr id="6" name="Picture 5" descr="A set of different curves&#10;&#10;Description automatically generated with medium confidence">
            <a:extLst>
              <a:ext uri="{FF2B5EF4-FFF2-40B4-BE49-F238E27FC236}">
                <a16:creationId xmlns:a16="http://schemas.microsoft.com/office/drawing/2014/main" id="{72433960-5807-9E69-C307-10B706E6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70" y="2520863"/>
            <a:ext cx="5141880" cy="15568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3E605-C1B3-3D04-851D-F6EA901EEFAF}"/>
                  </a:ext>
                </a:extLst>
              </p:cNvPr>
              <p:cNvSpPr txBox="1"/>
              <p:nvPr/>
            </p:nvSpPr>
            <p:spPr>
              <a:xfrm>
                <a:off x="5541675" y="4668173"/>
                <a:ext cx="3577915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3E605-C1B3-3D04-851D-F6EA901EE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75" y="4668173"/>
                <a:ext cx="3577915" cy="735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3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9A36A-F820-CA32-977F-B07E3D7F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62C0D8-B7ED-88E4-432D-120A2D88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951" y="1572125"/>
            <a:ext cx="4410051" cy="24756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Acoustic Modes in Underwater Channels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948293-BACC-9B81-9BE5-7E58665B02C8}"/>
                  </a:ext>
                </a:extLst>
              </p:cNvPr>
              <p:cNvSpPr txBox="1"/>
              <p:nvPr/>
            </p:nvSpPr>
            <p:spPr>
              <a:xfrm>
                <a:off x="4863283" y="4047760"/>
                <a:ext cx="4410719" cy="155289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r"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948293-BACC-9B81-9BE5-7E58665B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283" y="4047760"/>
                <a:ext cx="4410719" cy="1552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diagram of different types of sound waves&#10;&#10;Description automatically generated">
            <a:extLst>
              <a:ext uri="{FF2B5EF4-FFF2-40B4-BE49-F238E27FC236}">
                <a16:creationId xmlns:a16="http://schemas.microsoft.com/office/drawing/2014/main" id="{7592454D-628A-46BF-58C3-A70AC8DC40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02"/>
          <a:stretch/>
        </p:blipFill>
        <p:spPr>
          <a:xfrm>
            <a:off x="794084" y="1572125"/>
            <a:ext cx="2609829" cy="40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3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FD48-C22A-DCF9-392A-2A9A237A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CC81-9AC6-B81F-F316-85141814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Modes in Underwater Channels</a:t>
            </a:r>
            <a:endParaRPr lang="en-CA" dirty="0"/>
          </a:p>
        </p:txBody>
      </p:sp>
      <p:pic>
        <p:nvPicPr>
          <p:cNvPr id="6" name="Content Placeholder 5" descr="A diagram of different types of sound waves&#10;&#10;Description automatically generated">
            <a:extLst>
              <a:ext uri="{FF2B5EF4-FFF2-40B4-BE49-F238E27FC236}">
                <a16:creationId xmlns:a16="http://schemas.microsoft.com/office/drawing/2014/main" id="{08BDFF54-C790-D070-0564-C49352559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5" r="378"/>
          <a:stretch/>
        </p:blipFill>
        <p:spPr>
          <a:xfrm>
            <a:off x="538480" y="1930400"/>
            <a:ext cx="3647439" cy="4234326"/>
          </a:xfrm>
        </p:spPr>
      </p:pic>
      <p:pic>
        <p:nvPicPr>
          <p:cNvPr id="3" name="Content Placeholder 7" descr="A diagram of a light bulb&#10;&#10;Description automatically generated">
            <a:extLst>
              <a:ext uri="{FF2B5EF4-FFF2-40B4-BE49-F238E27FC236}">
                <a16:creationId xmlns:a16="http://schemas.microsoft.com/office/drawing/2014/main" id="{4386F8A2-649A-4342-C9DB-D8DBBE030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84" y="2413000"/>
            <a:ext cx="7078138" cy="32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3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AE0D-15A7-8D1D-EA65-4F11E310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07F35-1AE7-217F-2460-FD6E7F64D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Sound?</a:t>
            </a:r>
          </a:p>
          <a:p>
            <a:r>
              <a:rPr lang="en-CA" dirty="0"/>
              <a:t>Wave Equation</a:t>
            </a:r>
          </a:p>
          <a:p>
            <a:pPr lvl="1"/>
            <a:r>
              <a:rPr lang="en-CA" dirty="0"/>
              <a:t>Harmonic oscillator</a:t>
            </a:r>
          </a:p>
          <a:p>
            <a:pPr lvl="1"/>
            <a:r>
              <a:rPr lang="en-CA" dirty="0"/>
              <a:t>Linear wave equation</a:t>
            </a:r>
          </a:p>
          <a:p>
            <a:r>
              <a:rPr lang="en-CA" dirty="0"/>
              <a:t>Boundary conditions</a:t>
            </a:r>
          </a:p>
          <a:p>
            <a:r>
              <a:rPr lang="en-CA" dirty="0"/>
              <a:t>Measurements (start)</a:t>
            </a:r>
          </a:p>
          <a:p>
            <a:r>
              <a:rPr lang="en-CA" dirty="0"/>
              <a:t>Break!</a:t>
            </a:r>
          </a:p>
          <a:p>
            <a:r>
              <a:rPr lang="en-CA" dirty="0"/>
              <a:t>Journal Club</a:t>
            </a:r>
          </a:p>
          <a:p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8887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3251-B297-1451-3894-52CF5145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Measurements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5717C-8A3C-6B66-B313-28967373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0-to peak</a:t>
            </a:r>
          </a:p>
          <a:p>
            <a:r>
              <a:rPr lang="en-US" sz="2000" dirty="0"/>
              <a:t>RMS</a:t>
            </a:r>
          </a:p>
          <a:p>
            <a:r>
              <a:rPr lang="en-US" sz="2000" dirty="0"/>
              <a:t>Peak-to-peak</a:t>
            </a:r>
          </a:p>
          <a:p>
            <a:endParaRPr lang="en-US" sz="2000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225B8034-FF9E-182E-9B3C-0AC65431E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2F4A-4F46-39B8-26BC-52F4A007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805C-8F16-2D66-013A-15F668C43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Intensity- a</a:t>
            </a:r>
            <a:r>
              <a:rPr lang="en-US" dirty="0"/>
              <a:t>mount of energy transmitted per unit time through a unit area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/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/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2400" dirty="0"/>
                  <a:t>= specific acoustic impedance, characteristic impedance:</a:t>
                </a:r>
              </a:p>
              <a:p>
                <a:r>
                  <a:rPr lang="en-CA" sz="2400" dirty="0"/>
                  <a:t>	</a:t>
                </a:r>
                <a:r>
                  <a:rPr lang="en-US" sz="2400" dirty="0"/>
                  <a:t> opposition of a medium to wave propagation</a:t>
                </a:r>
                <a:endParaRPr lang="en-CA" sz="2400" dirty="0"/>
              </a:p>
              <a:p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 =</a:t>
                </a:r>
                <a:r>
                  <a:rPr lang="en-CA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density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medium</m:t>
                    </m:r>
                  </m:oMath>
                </a14:m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(kg/m</a:t>
                </a:r>
                <a:r>
                  <a:rPr lang="en-CA" sz="24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CA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 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speed of sound in the medium</a:t>
                </a:r>
              </a:p>
              <a:p>
                <a:endParaRPr lang="en-CA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blipFill>
                <a:blip r:embed="rId4"/>
                <a:stretch>
                  <a:fillRect l="-1110" t="-25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/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/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  <m:r>
                            <a:rPr lang="en-CA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18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61F6-C858-F91A-33E5-E570684B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Impulsive Signals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2567B-9F4F-BDA2-38B9-4EB9FDD4E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88313"/>
              </p:ext>
            </p:extLst>
          </p:nvPr>
        </p:nvGraphicFramePr>
        <p:xfrm>
          <a:off x="838200" y="1936158"/>
          <a:ext cx="3812458" cy="4414836"/>
        </p:xfrm>
        <a:graphic>
          <a:graphicData uri="http://schemas.openxmlformats.org/drawingml/2006/table">
            <a:tbl>
              <a:tblPr/>
              <a:tblGrid>
                <a:gridCol w="2510643">
                  <a:extLst>
                    <a:ext uri="{9D8B030D-6E8A-4147-A177-3AD203B41FA5}">
                      <a16:colId xmlns:a16="http://schemas.microsoft.com/office/drawing/2014/main" val="388404403"/>
                    </a:ext>
                  </a:extLst>
                </a:gridCol>
                <a:gridCol w="1301815">
                  <a:extLst>
                    <a:ext uri="{9D8B030D-6E8A-4147-A177-3AD203B41FA5}">
                      <a16:colId xmlns:a16="http://schemas.microsoft.com/office/drawing/2014/main" val="2361020121"/>
                    </a:ext>
                  </a:extLst>
                </a:gridCol>
              </a:tblGrid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Duration over which signal is averaged</a:t>
                      </a:r>
                      <a:endParaRPr lang="en-US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/>
                        <a:t>rms pressure</a:t>
                      </a:r>
                      <a:endParaRPr lang="en-CA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89859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0.5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1.4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169654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1.0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65353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0.8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363946"/>
                  </a:ext>
                </a:extLst>
              </a:tr>
            </a:tbl>
          </a:graphicData>
        </a:graphic>
      </p:graphicFrame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F330B6DA-9663-9909-5C11-F6F3424C8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30" y="1813423"/>
            <a:ext cx="5912291" cy="4596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959DF-5A4B-6D20-17FF-5E8E5C317405}"/>
              </a:ext>
            </a:extLst>
          </p:cNvPr>
          <p:cNvSpPr txBox="1"/>
          <p:nvPr/>
        </p:nvSpPr>
        <p:spPr>
          <a:xfrm>
            <a:off x="838200" y="6420465"/>
            <a:ext cx="39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www.dosits.org</a:t>
            </a:r>
          </a:p>
        </p:txBody>
      </p:sp>
    </p:spTree>
    <p:extLst>
      <p:ext uri="{BB962C8B-B14F-4D97-AF65-F5344CB8AC3E}">
        <p14:creationId xmlns:p14="http://schemas.microsoft.com/office/powerpoint/2010/main" val="3612976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𝑝𝑘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𝑝𝑘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600" dirty="0"/>
                        </a:p>
                        <a:p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100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𝑐𝑢𝑏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𝑐𝑢𝑚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6744" r="-153560" b="-34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156019" r="-153560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359091" r="-153560" b="-2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404000" r="-153560" b="-10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04000" r="-153560" b="-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5E2E0E8-0A90-7709-EAE0-508CD8A70C95}"/>
              </a:ext>
            </a:extLst>
          </p:cNvPr>
          <p:cNvSpPr txBox="1"/>
          <p:nvPr/>
        </p:nvSpPr>
        <p:spPr>
          <a:xfrm>
            <a:off x="354866" y="6419199"/>
            <a:ext cx="8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https://tethys.pnnl.gov/sites/default/files/publications/jmse-09-00173.pdf</a:t>
            </a:r>
          </a:p>
        </p:txBody>
      </p:sp>
    </p:spTree>
    <p:extLst>
      <p:ext uri="{BB962C8B-B14F-4D97-AF65-F5344CB8AC3E}">
        <p14:creationId xmlns:p14="http://schemas.microsoft.com/office/powerpoint/2010/main" val="345980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DEC9-9779-4A64-B373-C3597311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13F4-4F73-8070-421B-7C48D11F2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Sound measurements</a:t>
            </a:r>
          </a:p>
          <a:p>
            <a:r>
              <a:rPr lang="en-CA" dirty="0"/>
              <a:t>Journal club </a:t>
            </a:r>
            <a:r>
              <a:rPr lang="en-CA"/>
              <a:t>(volunteers?)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852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01C2-FC26-2105-98D7-71084EB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CA" b="0" i="0" u="none" strike="noStrike" kern="100" baseline="0">
                <a:solidFill>
                  <a:srgbClr val="0F4761"/>
                </a:solidFill>
                <a:latin typeface="Times New Roman" panose="02020603050405020304" pitchFamily="18" charset="0"/>
              </a:rPr>
              <a:t>Interactions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293A-5281-CF78-A117-ED5FFCA98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Most sound combination of different harmonic waves at different amplitudes and frequencies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Results in </a:t>
            </a:r>
            <a:r>
              <a:rPr lang="en-US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constructive</a:t>
            </a:r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 and destructive interference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Can sum multiple harmonic waves to make any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/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1800" b="1" i="1" kern="100" smtClean="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1800" b="1" kern="100" dirty="0">
                    <a:solidFill>
                      <a:srgbClr val="0F4761"/>
                    </a:solidFill>
                    <a:effectLst/>
                    <a:latin typeface="Aptos Display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onstructive and destructive interference for two sine waves">
            <a:extLst>
              <a:ext uri="{FF2B5EF4-FFF2-40B4-BE49-F238E27FC236}">
                <a16:creationId xmlns:a16="http://schemas.microsoft.com/office/drawing/2014/main" id="{0AB81F12-20DB-2C23-B2C9-95546AD6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28" y="4216155"/>
            <a:ext cx="3502178" cy="26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24FE8339-2B5B-4DAF-A908-E1765F804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49" y="4452999"/>
            <a:ext cx="3235892" cy="21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3119A-B3D6-80CC-FEFE-2978A1E0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3D66-5DFB-EAE5-C8A1-EEC23B30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Relationships: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C92E8-DF26-825E-6E91-CEE8FF55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0" i="0" u="none" strike="noStrike" baseline="0" dirty="0"/>
              <a:t>c =</a:t>
            </a:r>
            <a:r>
              <a:rPr lang="el-GR" sz="1600" b="0" i="0" u="none" strike="noStrike" baseline="0" dirty="0"/>
              <a:t>λ</a:t>
            </a:r>
            <a:r>
              <a:rPr lang="en-CA" sz="1600" b="0" i="0" u="none" strike="noStrike" baseline="0" dirty="0"/>
              <a:t>f</a:t>
            </a:r>
          </a:p>
          <a:p>
            <a:r>
              <a:rPr lang="en-CA" sz="1600" dirty="0"/>
              <a:t>k=</a:t>
            </a:r>
            <a:r>
              <a:rPr lang="el-GR" sz="1600" dirty="0"/>
              <a:t>ω</a:t>
            </a:r>
            <a:r>
              <a:rPr lang="en-CA" sz="1600" dirty="0"/>
              <a:t>c, </a:t>
            </a:r>
            <a:r>
              <a:rPr lang="el-GR" sz="1600" dirty="0"/>
              <a:t>ω </a:t>
            </a:r>
            <a:r>
              <a:rPr lang="en-CA" sz="1600" dirty="0"/>
              <a:t>= c/k</a:t>
            </a:r>
          </a:p>
          <a:p>
            <a:r>
              <a:rPr lang="en-CA" sz="1600" b="0" i="0" u="none" strike="noStrike" baseline="0" dirty="0"/>
              <a:t>k=2</a:t>
            </a:r>
            <a:r>
              <a:rPr lang="el-GR" sz="1600" b="0" i="0" u="none" strike="noStrike" baseline="0" dirty="0"/>
              <a:t>π</a:t>
            </a:r>
            <a:r>
              <a:rPr lang="en-CA" sz="1600" b="0" i="0" u="none" strike="noStrike" baseline="0" dirty="0"/>
              <a:t>/</a:t>
            </a:r>
            <a:r>
              <a:rPr lang="el-GR" sz="1600" b="0" i="0" u="none" strike="noStrike" baseline="0" dirty="0"/>
              <a:t> λ</a:t>
            </a:r>
            <a:endParaRPr lang="en-US" sz="1600" b="0" i="0" u="none" strike="noStrike" baseline="0" dirty="0"/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14AC0D-0674-59CF-7FF9-C8D3768741AC}"/>
              </a:ext>
            </a:extLst>
          </p:cNvPr>
          <p:cNvGrpSpPr/>
          <p:nvPr/>
        </p:nvGrpSpPr>
        <p:grpSpPr>
          <a:xfrm>
            <a:off x="5532311" y="1319688"/>
            <a:ext cx="4134465" cy="2367649"/>
            <a:chOff x="6179573" y="1531831"/>
            <a:chExt cx="4134465" cy="2367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/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2800" b="0" dirty="0"/>
                    <a:t>+</a:t>
                  </a:r>
                  <a:r>
                    <a:rPr lang="en-CA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endParaRPr lang="en-CA" sz="2800" b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blipFill>
                  <a:blip r:embed="rId2"/>
                  <a:stretch>
                    <a:fillRect b="-1698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E7355E11-4210-94E5-86BD-4CC1ADC4B78D}"/>
                </a:ext>
              </a:extLst>
            </p:cNvPr>
            <p:cNvSpPr/>
            <p:nvPr/>
          </p:nvSpPr>
          <p:spPr>
            <a:xfrm rot="5400000">
              <a:off x="9079404" y="1587333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829722C-410C-A9AC-1585-5F4357DB2228}"/>
                </a:ext>
              </a:extLst>
            </p:cNvPr>
            <p:cNvSpPr/>
            <p:nvPr/>
          </p:nvSpPr>
          <p:spPr>
            <a:xfrm rot="5400000">
              <a:off x="7579983" y="1587332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942D8F-21C1-B0C1-EE59-B6302994E8C8}"/>
                </a:ext>
              </a:extLst>
            </p:cNvPr>
            <p:cNvSpPr txBox="1"/>
            <p:nvPr/>
          </p:nvSpPr>
          <p:spPr>
            <a:xfrm>
              <a:off x="6587362" y="1531831"/>
              <a:ext cx="1811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+x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2D7372-EB9D-F5E2-7B97-729CC0FBF660}"/>
                </a:ext>
              </a:extLst>
            </p:cNvPr>
            <p:cNvSpPr txBox="1"/>
            <p:nvPr/>
          </p:nvSpPr>
          <p:spPr>
            <a:xfrm>
              <a:off x="8542300" y="1531831"/>
              <a:ext cx="176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-x 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F967BC8-DFEA-4286-2270-BFE2649BE187}"/>
                </a:ext>
              </a:extLst>
            </p:cNvPr>
            <p:cNvSpPr/>
            <p:nvPr/>
          </p:nvSpPr>
          <p:spPr>
            <a:xfrm rot="16200000" flipV="1">
              <a:off x="6856890" y="3162179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C24B6-506E-C8EE-9BF2-9F3150C031C5}"/>
                </a:ext>
              </a:extLst>
            </p:cNvPr>
            <p:cNvSpPr txBox="1"/>
            <p:nvPr/>
          </p:nvSpPr>
          <p:spPr>
            <a:xfrm>
              <a:off x="6316232" y="3501541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1</a:t>
              </a:r>
              <a:r>
                <a:rPr lang="en-CA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CE4A06-8112-45EC-97B0-0B61D9B32458}"/>
                </a:ext>
              </a:extLst>
            </p:cNvPr>
            <p:cNvSpPr txBox="1"/>
            <p:nvPr/>
          </p:nvSpPr>
          <p:spPr>
            <a:xfrm>
              <a:off x="8188843" y="3530148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2</a:t>
              </a:r>
              <a:r>
                <a:rPr lang="en-CA" dirty="0"/>
                <a:t> 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D14CEA6-5D87-2BC8-658D-FFB6D5A28FC6}"/>
                </a:ext>
              </a:extLst>
            </p:cNvPr>
            <p:cNvSpPr/>
            <p:nvPr/>
          </p:nvSpPr>
          <p:spPr>
            <a:xfrm rot="16200000" flipV="1">
              <a:off x="8540109" y="3169552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E30C58-2CF9-8850-6221-D5E8C9748248}"/>
              </a:ext>
            </a:extLst>
          </p:cNvPr>
          <p:cNvGrpSpPr/>
          <p:nvPr/>
        </p:nvGrpSpPr>
        <p:grpSpPr>
          <a:xfrm>
            <a:off x="5659172" y="5132766"/>
            <a:ext cx="4641516" cy="1601198"/>
            <a:chOff x="6559769" y="3976642"/>
            <a:chExt cx="4641516" cy="1601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/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sz="24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</m:oMath>
                  </a14:m>
                  <a:r>
                    <a:rPr lang="en-CA" sz="2400" dirty="0"/>
                    <a:t> 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blipFill>
                  <a:blip r:embed="rId4"/>
                  <a:stretch>
                    <a:fillRect l="-2395" t="-1587" b="-3174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ADFF9E6B-7509-5FF5-3B69-5982A9A826BB}"/>
                </a:ext>
              </a:extLst>
            </p:cNvPr>
            <p:cNvSpPr/>
            <p:nvPr/>
          </p:nvSpPr>
          <p:spPr>
            <a:xfrm rot="5400000">
              <a:off x="7798472" y="4155536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1B7595-996E-80BF-A2C6-5046FE7555D0}"/>
                </a:ext>
              </a:extLst>
            </p:cNvPr>
            <p:cNvSpPr txBox="1"/>
            <p:nvPr/>
          </p:nvSpPr>
          <p:spPr>
            <a:xfrm>
              <a:off x="7359733" y="3976642"/>
              <a:ext cx="2280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Real part (amplitude)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218E4E-D81A-71F6-EFA8-9DE2C537D3A7}"/>
                </a:ext>
              </a:extLst>
            </p:cNvPr>
            <p:cNvSpPr txBox="1"/>
            <p:nvPr/>
          </p:nvSpPr>
          <p:spPr>
            <a:xfrm>
              <a:off x="7821257" y="5208508"/>
              <a:ext cx="3380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Imaginary/complex part (phase) 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1261E34A-C615-94D2-8FFB-588CDE49EC87}"/>
                </a:ext>
              </a:extLst>
            </p:cNvPr>
            <p:cNvSpPr/>
            <p:nvPr/>
          </p:nvSpPr>
          <p:spPr>
            <a:xfrm rot="16200000" flipV="1">
              <a:off x="8960815" y="4690399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EA74B6-DF96-B623-1519-8AE5B560F1D2}"/>
              </a:ext>
            </a:extLst>
          </p:cNvPr>
          <p:cNvGrpSpPr/>
          <p:nvPr/>
        </p:nvGrpSpPr>
        <p:grpSpPr>
          <a:xfrm>
            <a:off x="5424932" y="4189116"/>
            <a:ext cx="4349221" cy="384657"/>
            <a:chOff x="7001531" y="3324817"/>
            <a:chExt cx="4349221" cy="384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/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2400" b="0" i="1" dirty="0"/>
                    <a:t>f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blipFill>
                  <a:blip r:embed="rId5"/>
                  <a:stretch>
                    <a:fillRect l="-7194" t="-18750" r="-3597" b="-468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/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blipFill>
                  <a:blip r:embed="rId6"/>
                  <a:stretch>
                    <a:fillRect l="-6897" r="-6897"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826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49C4-7FB4-95E5-E8E3-D2A21E28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213182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3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A3CD-3814-D1D6-96D3-2DCA00800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6411" y="732858"/>
            <a:ext cx="572707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1700" b="0" i="0" u="none" strike="noStrike" baseline="0" dirty="0"/>
              <a:t>Changes in density (compression and expansion)</a:t>
            </a:r>
          </a:p>
          <a:p>
            <a:pPr marR="0" lvl="0"/>
            <a:r>
              <a:rPr lang="en-US" sz="1700" dirty="0"/>
              <a:t>Density, elasticity, displacement, velocity, acceleration</a:t>
            </a:r>
            <a:endParaRPr lang="en-US" sz="1700" b="0" i="0" u="none" strike="noStrike" baseline="0" dirty="0"/>
          </a:p>
        </p:txBody>
      </p:sp>
      <p:pic>
        <p:nvPicPr>
          <p:cNvPr id="4" name="Picture 3" descr="animation showing particle motion for a longitudinal pressure wave highlighting the difference between particle motion and wave propagation.">
            <a:extLst>
              <a:ext uri="{FF2B5EF4-FFF2-40B4-BE49-F238E27FC236}">
                <a16:creationId xmlns:a16="http://schemas.microsoft.com/office/drawing/2014/main" id="{217F0BB3-4C37-C2E4-C97B-CBC01036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204" y="2378778"/>
            <a:ext cx="10451592" cy="34838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5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711F-850F-12FD-155B-617902CD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measures: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6980F-41DD-0E9E-03ED-A4DFF3C6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/>
            <a:r>
              <a:rPr lang="en-US" sz="2000" b="0" i="0" u="none" strike="noStrike" baseline="0" dirty="0"/>
              <a:t>Amplitude (A, unitless), </a:t>
            </a:r>
          </a:p>
          <a:p>
            <a:pPr marR="0" lvl="0"/>
            <a:r>
              <a:rPr lang="en-US" sz="2000" dirty="0"/>
              <a:t>W</a:t>
            </a:r>
            <a:r>
              <a:rPr lang="en-US" sz="2000" b="0" i="0" u="none" strike="noStrike" baseline="0" dirty="0"/>
              <a:t>avelength (</a:t>
            </a:r>
            <a:r>
              <a:rPr lang="en-US" sz="2000" b="0" i="1" u="none" strike="noStrike" baseline="0" dirty="0"/>
              <a:t>λ, m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eriod (</a:t>
            </a:r>
            <a:r>
              <a:rPr lang="en-US" sz="2000" b="0" i="1" u="none" strike="noStrike" baseline="0" dirty="0" err="1"/>
              <a:t>τ,s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hase (</a:t>
            </a:r>
            <a:r>
              <a:rPr lang="en-US" sz="2000" b="0" i="1" u="none" strike="noStrike" baseline="0" dirty="0"/>
              <a:t>ϕ,</a:t>
            </a:r>
            <a:r>
              <a:rPr lang="en-US" sz="2000" b="0" i="0" u="none" strike="noStrike" baseline="0" dirty="0"/>
              <a:t> radians)</a:t>
            </a:r>
          </a:p>
          <a:p>
            <a:r>
              <a:rPr lang="en-US" sz="2000" b="0" i="0" u="none" strike="noStrike" baseline="0" dirty="0"/>
              <a:t>k - the wave number (</a:t>
            </a:r>
            <a:r>
              <a:rPr lang="en-US" sz="2000" b="0" i="1" u="none" strike="noStrike" baseline="0" dirty="0"/>
              <a:t>1/λ</a:t>
            </a:r>
            <a:r>
              <a:rPr lang="en-US" sz="2000" b="0" i="0" u="none" strike="noStrike" baseline="0" dirty="0"/>
              <a:t>),</a:t>
            </a:r>
          </a:p>
          <a:p>
            <a:r>
              <a:rPr lang="en-US" sz="2000" b="0" i="0" u="none" strike="noStrike" baseline="0" dirty="0"/>
              <a:t>ω - angular frequency (</a:t>
            </a:r>
            <a:r>
              <a:rPr lang="en-US" sz="2000" b="0" i="1" u="none" strike="noStrike" baseline="0" dirty="0"/>
              <a:t>π/τ</a:t>
            </a:r>
            <a:r>
              <a:rPr lang="en-US" sz="2000" b="0" i="0" u="none" strike="noStrike" baseline="0" dirty="0"/>
              <a:t>) </a:t>
            </a:r>
          </a:p>
          <a:p>
            <a:r>
              <a:rPr lang="en-US" sz="1600" b="0" i="1" u="none" strike="noStrike" baseline="0" dirty="0"/>
              <a:t>C </a:t>
            </a:r>
            <a:r>
              <a:rPr lang="en-US" sz="1600" b="0" i="0" u="none" strike="noStrike" baseline="0" dirty="0"/>
              <a:t>=  speed of sound /phase speed</a:t>
            </a:r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pic>
        <p:nvPicPr>
          <p:cNvPr id="33" name="Picture 32" descr="A diagram of an oscillating sine wave&#10;&#10;Description automatically generated">
            <a:extLst>
              <a:ext uri="{FF2B5EF4-FFF2-40B4-BE49-F238E27FC236}">
                <a16:creationId xmlns:a16="http://schemas.microsoft.com/office/drawing/2014/main" id="{DBA8267D-9CB2-FF0B-9ADF-ECCF61E4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08" y="1507821"/>
            <a:ext cx="4953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B8ED8-9F14-9E08-20E1-8B4A0C90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circle with a line&#10;&#10;Description automatically generated">
            <a:extLst>
              <a:ext uri="{FF2B5EF4-FFF2-40B4-BE49-F238E27FC236}">
                <a16:creationId xmlns:a16="http://schemas.microsoft.com/office/drawing/2014/main" id="{E9D3F1C7-830C-BBEA-67E1-04CCA04CC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21" y="2418824"/>
            <a:ext cx="5508486" cy="183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8D0E0-B6D3-BE1C-7111-60F64D7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354B3-9F35-FACE-9162-74F936CFC8AB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CE56F-A2A3-F07C-BBB5-86DDB4852D4A}"/>
              </a:ext>
            </a:extLst>
          </p:cNvPr>
          <p:cNvSpPr txBox="1"/>
          <p:nvPr/>
        </p:nvSpPr>
        <p:spPr>
          <a:xfrm>
            <a:off x="618479" y="1781305"/>
            <a:ext cx="928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Harmonic Oscillator- mass and spring </a:t>
            </a:r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0E115-5962-4080-7BFE-901944B8E04C}"/>
              </a:ext>
            </a:extLst>
          </p:cNvPr>
          <p:cNvGrpSpPr/>
          <p:nvPr/>
        </p:nvGrpSpPr>
        <p:grpSpPr>
          <a:xfrm>
            <a:off x="5258670" y="2860677"/>
            <a:ext cx="5508486" cy="461665"/>
            <a:chOff x="5258670" y="2860677"/>
            <a:chExt cx="5508486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7FB157-86D8-AD09-4CA1-78176C1860F5}"/>
                    </a:ext>
                  </a:extLst>
                </p:cNvPr>
                <p:cNvSpPr txBox="1"/>
                <p:nvPr/>
              </p:nvSpPr>
              <p:spPr>
                <a:xfrm>
                  <a:off x="5258670" y="2860677"/>
                  <a:ext cx="224352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</m:t>
                        </m:r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7FB157-86D8-AD09-4CA1-78176C186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670" y="2860677"/>
                  <a:ext cx="2243528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DFDCA-7486-B971-3DC3-9C97AD45B0C7}"/>
                </a:ext>
              </a:extLst>
            </p:cNvPr>
            <p:cNvSpPr txBox="1"/>
            <p:nvPr/>
          </p:nvSpPr>
          <p:spPr>
            <a:xfrm>
              <a:off x="7183711" y="2937815"/>
              <a:ext cx="3583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Newtonian Force</a:t>
              </a:r>
              <a:endParaRPr lang="en-CA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33663-6DF9-5115-4F2B-B42F5FE1E5F7}"/>
              </a:ext>
            </a:extLst>
          </p:cNvPr>
          <p:cNvGrpSpPr/>
          <p:nvPr/>
        </p:nvGrpSpPr>
        <p:grpSpPr>
          <a:xfrm>
            <a:off x="5258670" y="3489135"/>
            <a:ext cx="5508486" cy="461665"/>
            <a:chOff x="5258670" y="3489135"/>
            <a:chExt cx="5508486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E3BD7A4-6D8C-D800-E509-119C423FA505}"/>
                    </a:ext>
                  </a:extLst>
                </p:cNvPr>
                <p:cNvSpPr txBox="1"/>
                <p:nvPr/>
              </p:nvSpPr>
              <p:spPr>
                <a:xfrm>
                  <a:off x="5258670" y="3489135"/>
                  <a:ext cx="224352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𝑠𝑥</m:t>
                        </m:r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E3BD7A4-6D8C-D800-E509-119C423FA5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670" y="3489135"/>
                  <a:ext cx="2243528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853502-6B84-9349-1455-B43DA3B412CC}"/>
                </a:ext>
              </a:extLst>
            </p:cNvPr>
            <p:cNvSpPr txBox="1"/>
            <p:nvPr/>
          </p:nvSpPr>
          <p:spPr>
            <a:xfrm>
              <a:off x="7183711" y="3535301"/>
              <a:ext cx="3583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Restoring Force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922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1745968E-9D53-BBA5-0C15-452723AA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B3459-0EAE-53BA-CE57-0FE861B53901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E9478-0F38-C350-CBD3-199994DEA47B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Derive Harmonic Oscillator 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18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C4E2-8FED-EA4E-05A7-A2AF13A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Complex Notation, Another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85CD02-3F2C-E745-17D3-66CBC0296B12}"/>
                  </a:ext>
                </a:extLst>
              </p:cNvPr>
              <p:cNvSpPr txBox="1"/>
              <p:nvPr/>
            </p:nvSpPr>
            <p:spPr>
              <a:xfrm>
                <a:off x="409944" y="1699567"/>
                <a:ext cx="2243528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85CD02-3F2C-E745-17D3-66CBC0296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4" y="1699567"/>
                <a:ext cx="2243528" cy="505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15CD45-EF75-6AE9-18AC-67A196602F7F}"/>
                  </a:ext>
                </a:extLst>
              </p:cNvPr>
              <p:cNvSpPr txBox="1"/>
              <p:nvPr/>
            </p:nvSpPr>
            <p:spPr>
              <a:xfrm>
                <a:off x="409944" y="2515164"/>
                <a:ext cx="3945488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𝑗𝑠𝑖𝑛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15CD45-EF75-6AE9-18AC-67A19660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4" y="2515164"/>
                <a:ext cx="3945488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F3E2E75-FDDB-E93D-BB35-1DAA5384E9F5}"/>
              </a:ext>
            </a:extLst>
          </p:cNvPr>
          <p:cNvSpPr txBox="1"/>
          <p:nvPr/>
        </p:nvSpPr>
        <p:spPr>
          <a:xfrm>
            <a:off x="4464574" y="2623720"/>
            <a:ext cx="358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Euler’s equation (popular guy)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BC7D91-8F1B-7F39-F320-BC89EB070AAA}"/>
                  </a:ext>
                </a:extLst>
              </p:cNvPr>
              <p:cNvSpPr txBox="1"/>
              <p:nvPr/>
            </p:nvSpPr>
            <p:spPr>
              <a:xfrm>
                <a:off x="-805245" y="3175308"/>
                <a:ext cx="5930698" cy="507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𝑅𝑒𝑎𝑙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BC7D91-8F1B-7F39-F320-BC89EB070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245" y="3175308"/>
                <a:ext cx="5930698" cy="50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452B30-C1DD-4A2C-7990-050A600601BB}"/>
                  </a:ext>
                </a:extLst>
              </p:cNvPr>
              <p:cNvSpPr txBox="1"/>
              <p:nvPr/>
            </p:nvSpPr>
            <p:spPr>
              <a:xfrm>
                <a:off x="-311877" y="3864949"/>
                <a:ext cx="5930698" cy="507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𝐼𝑚𝑎𝑔𝑖𝑛𝑎𝑟𝑦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𝑗𝑠𝑖𝑛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452B30-C1DD-4A2C-7990-050A60060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877" y="3864949"/>
                <a:ext cx="5930698" cy="50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7754C-5747-D42E-D996-74ACD90B746A}"/>
                  </a:ext>
                </a:extLst>
              </p:cNvPr>
              <p:cNvSpPr txBox="1"/>
              <p:nvPr/>
            </p:nvSpPr>
            <p:spPr>
              <a:xfrm>
                <a:off x="-720951" y="4554588"/>
                <a:ext cx="5930698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7754C-5747-D42E-D996-74ACD90B7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0951" y="4554588"/>
                <a:ext cx="5930698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5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668AB-4086-A874-223C-EABDE760D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084878B-B75F-B1E9-A391-57B6B509D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3D8CE0-79E7-7AF9-610A-546F3060C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599DD6-28B7-7C74-0FFD-72F149B23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C33EBD31-3092-C30E-BC6F-E0B0BEB03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1A91F958-CCCA-B209-A7C4-DDA4E872A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9307990-A61E-7377-A47D-331D1CB6B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05E2347-41BC-E95A-602E-F38F36EAE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FF70AC67-CA21-DE1E-C57C-890F14F9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42D15AFB-F3E4-458C-2147-CDB6CAADC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6346BF0-C71F-BF1E-00EA-634BA05B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336FA16-2C7F-5F1C-D02C-668E1DC68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E78F8AFB-C436-EDA0-6013-8783138090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2339D7-1AC7-A941-F07F-26E72BDC5A0A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C5A9A-F370-D34B-85B2-A003682DE25E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Derive Harmonic Oscillator 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066B90-27F6-BC55-1434-83DE9A6A9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A5C775-2346-0588-E111-593E2C287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925339DF-3910-0ABD-1DF4-0C66E71D5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1E6D273F-4C0A-30F3-7D21-175942124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D42BE259-2C0F-CF75-0BFD-A4D9A441C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576B0A6C-3664-0CD4-1A84-2F0D687F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14AE6A74-425C-9039-7ADE-64B03213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BBAAD89-BA96-51D9-D84E-815A03ABB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ED2986FC-7852-DBFB-B768-0F10558D4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92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71D8-8ABB-D9A7-A61D-C6941A9B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358F3-E8DD-D011-EAD5-2B26B000D474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EE9632-DC39-F5D5-C222-C5262FA2DEEE}"/>
              </a:ext>
            </a:extLst>
          </p:cNvPr>
          <p:cNvGrpSpPr/>
          <p:nvPr/>
        </p:nvGrpSpPr>
        <p:grpSpPr>
          <a:xfrm>
            <a:off x="509451" y="1751069"/>
            <a:ext cx="3607491" cy="1045030"/>
            <a:chOff x="509451" y="1751069"/>
            <a:chExt cx="3607491" cy="1045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/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</a:rPr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a:fld id="{825F15A7-03F4-43D7-82C5-3E23DA2F108C}" type="mathplaceholder"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a:t>.</a:t>
                        </a:fld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blipFill>
                  <a:blip r:embed="rId3"/>
                  <a:stretch>
                    <a:fillRect b="-7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56970-F6F0-CBC1-6C80-C7DC014FB642}"/>
                </a:ext>
              </a:extLst>
            </p:cNvPr>
            <p:cNvSpPr txBox="1"/>
            <p:nvPr/>
          </p:nvSpPr>
          <p:spPr>
            <a:xfrm>
              <a:off x="509451" y="1906175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0- DOF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5EA96A-35E1-59FF-AE2E-1980AAEDE299}"/>
              </a:ext>
            </a:extLst>
          </p:cNvPr>
          <p:cNvGrpSpPr/>
          <p:nvPr/>
        </p:nvGrpSpPr>
        <p:grpSpPr>
          <a:xfrm>
            <a:off x="509451" y="3568065"/>
            <a:ext cx="3846441" cy="1202958"/>
            <a:chOff x="509451" y="3550635"/>
            <a:chExt cx="3846441" cy="1202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/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blipFill>
                  <a:blip r:embed="rId4"/>
                  <a:stretch>
                    <a:fillRect b="-65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77953C-FE3B-DB9A-15A5-EFB61F1A5B10}"/>
                </a:ext>
              </a:extLst>
            </p:cNvPr>
            <p:cNvSpPr txBox="1"/>
            <p:nvPr/>
          </p:nvSpPr>
          <p:spPr>
            <a:xfrm>
              <a:off x="509451" y="3705838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1- DOF</a:t>
              </a:r>
            </a:p>
          </p:txBody>
        </p:sp>
      </p:grpSp>
      <p:pic>
        <p:nvPicPr>
          <p:cNvPr id="25" name="Picture 24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919424F-60D4-A15C-F3C6-4D563BF63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67886"/>
          <a:stretch/>
        </p:blipFill>
        <p:spPr>
          <a:xfrm>
            <a:off x="4490992" y="2923888"/>
            <a:ext cx="7651026" cy="1517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FE897-B3C6-24BA-826B-D3B06FC04CCC}"/>
              </a:ext>
            </a:extLst>
          </p:cNvPr>
          <p:cNvSpPr txBox="1"/>
          <p:nvPr/>
        </p:nvSpPr>
        <p:spPr>
          <a:xfrm>
            <a:off x="509451" y="5173370"/>
            <a:ext cx="973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How do we solve? Assume a solution (educated guess)</a:t>
            </a:r>
          </a:p>
        </p:txBody>
      </p:sp>
    </p:spTree>
    <p:extLst>
      <p:ext uri="{BB962C8B-B14F-4D97-AF65-F5344CB8AC3E}">
        <p14:creationId xmlns:p14="http://schemas.microsoft.com/office/powerpoint/2010/main" val="16655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8544</TotalTime>
  <Words>1181</Words>
  <Application>Microsoft Office PowerPoint</Application>
  <PresentationFormat>Widescreen</PresentationFormat>
  <Paragraphs>195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Times New Roman</vt:lpstr>
      <vt:lpstr>Trebuchet MS</vt:lpstr>
      <vt:lpstr>Wingdings 3</vt:lpstr>
      <vt:lpstr>Facet</vt:lpstr>
      <vt:lpstr>Back to Basics</vt:lpstr>
      <vt:lpstr>Today</vt:lpstr>
      <vt:lpstr>What is sound</vt:lpstr>
      <vt:lpstr>Critical measures: </vt:lpstr>
      <vt:lpstr>The wave equation</vt:lpstr>
      <vt:lpstr>PowerPoint Presentation</vt:lpstr>
      <vt:lpstr>Complex Notation, Another Solution</vt:lpstr>
      <vt:lpstr>PowerPoint Presentation</vt:lpstr>
      <vt:lpstr>The wave equation</vt:lpstr>
      <vt:lpstr>PowerPoint Presentation</vt:lpstr>
      <vt:lpstr>2- DOF?</vt:lpstr>
      <vt:lpstr>The wave equation</vt:lpstr>
      <vt:lpstr>PowerPoint Presentation</vt:lpstr>
      <vt:lpstr>PowerPoint Presentation</vt:lpstr>
      <vt:lpstr>Boundary Conditions</vt:lpstr>
      <vt:lpstr>Boundary Conditions</vt:lpstr>
      <vt:lpstr>Modes</vt:lpstr>
      <vt:lpstr>Acoustic Modes in Underwater Channels</vt:lpstr>
      <vt:lpstr>Acoustic Modes in Underwater Channels</vt:lpstr>
      <vt:lpstr>Measurements </vt:lpstr>
      <vt:lpstr>Measurements</vt:lpstr>
      <vt:lpstr>Impulsive Signals </vt:lpstr>
      <vt:lpstr>PowerPoint Presentation</vt:lpstr>
      <vt:lpstr>Next week</vt:lpstr>
      <vt:lpstr>Interactions</vt:lpstr>
      <vt:lpstr>Important Relationships: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Kaitlin Palmer</dc:creator>
  <cp:lastModifiedBy>Kaitlin Palmer</cp:lastModifiedBy>
  <cp:revision>22</cp:revision>
  <dcterms:created xsi:type="dcterms:W3CDTF">2024-12-26T06:39:09Z</dcterms:created>
  <dcterms:modified xsi:type="dcterms:W3CDTF">2025-01-14T19:28:58Z</dcterms:modified>
</cp:coreProperties>
</file>